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5"/>
  </p:sldMasterIdLst>
  <p:notesMasterIdLst>
    <p:notesMasterId r:id="rId21"/>
  </p:notesMasterIdLst>
  <p:handoutMasterIdLst>
    <p:handoutMasterId r:id="rId22"/>
  </p:handoutMasterIdLst>
  <p:sldIdLst>
    <p:sldId id="394" r:id="rId6"/>
    <p:sldId id="476" r:id="rId7"/>
    <p:sldId id="475" r:id="rId8"/>
    <p:sldId id="472" r:id="rId9"/>
    <p:sldId id="473" r:id="rId10"/>
    <p:sldId id="419" r:id="rId11"/>
    <p:sldId id="474" r:id="rId12"/>
    <p:sldId id="468" r:id="rId13"/>
    <p:sldId id="448" r:id="rId14"/>
    <p:sldId id="449" r:id="rId15"/>
    <p:sldId id="469" r:id="rId16"/>
    <p:sldId id="467" r:id="rId17"/>
    <p:sldId id="466" r:id="rId18"/>
    <p:sldId id="460" r:id="rId19"/>
    <p:sldId id="408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B"/>
    <a:srgbClr val="39B7D8"/>
    <a:srgbClr val="36B6D7"/>
    <a:srgbClr val="8DE7FB"/>
    <a:srgbClr val="4DF2F9"/>
    <a:srgbClr val="3B749B"/>
    <a:srgbClr val="0D71A7"/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19" autoAdjust="0"/>
    <p:restoredTop sz="99472" autoAdjust="0"/>
  </p:normalViewPr>
  <p:slideViewPr>
    <p:cSldViewPr snapToGrid="0" snapToObjects="1">
      <p:cViewPr>
        <p:scale>
          <a:sx n="100" d="100"/>
          <a:sy n="100" d="100"/>
        </p:scale>
        <p:origin x="-608" y="-288"/>
      </p:cViewPr>
      <p:guideLst>
        <p:guide orient="horz" pos="2411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FBDD4-F08D-1C4C-9ADD-72B1B25ED816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DF216-E60E-B54D-9261-D6120B9F3FB5}">
      <dgm:prSet phldrT="[Text]" custT="1"/>
      <dgm:spPr/>
      <dgm:t>
        <a:bodyPr/>
        <a:lstStyle/>
        <a:p>
          <a:r>
            <a:rPr lang="en-US" sz="4200" b="1" dirty="0" smtClean="0"/>
            <a:t>NEMZETI KÖNYVTÁR</a:t>
          </a:r>
          <a:endParaRPr lang="en-US" sz="4200" b="1" dirty="0"/>
        </a:p>
      </dgm:t>
    </dgm:pt>
    <dgm:pt modelId="{A1636435-34DE-C44B-B591-42B882CF76DC}" type="parTrans" cxnId="{97DCB4B1-8FDC-3C41-B6F7-164CC7D069A8}">
      <dgm:prSet/>
      <dgm:spPr/>
      <dgm:t>
        <a:bodyPr/>
        <a:lstStyle/>
        <a:p>
          <a:endParaRPr lang="en-US"/>
        </a:p>
      </dgm:t>
    </dgm:pt>
    <dgm:pt modelId="{23A6BC48-27E2-D242-9DA6-5168C316FD62}" type="sibTrans" cxnId="{97DCB4B1-8FDC-3C41-B6F7-164CC7D069A8}">
      <dgm:prSet/>
      <dgm:spPr/>
      <dgm:t>
        <a:bodyPr/>
        <a:lstStyle/>
        <a:p>
          <a:endParaRPr lang="en-US"/>
        </a:p>
      </dgm:t>
    </dgm:pt>
    <dgm:pt modelId="{C7713BDE-091B-DE45-86F3-34A33F54E61A}">
      <dgm:prSet phldrT="[Text]" custT="1"/>
      <dgm:spPr/>
      <dgm:t>
        <a:bodyPr/>
        <a:lstStyle/>
        <a:p>
          <a:r>
            <a:rPr lang="en-US" sz="2000" b="1" dirty="0" smtClean="0"/>
            <a:t>WEBARCHIVÁLÁS</a:t>
          </a:r>
          <a:endParaRPr lang="en-US" sz="2000" b="1" dirty="0"/>
        </a:p>
      </dgm:t>
    </dgm:pt>
    <dgm:pt modelId="{F6A75D49-013E-2544-909B-9A9D4D3FC287}" type="parTrans" cxnId="{B163CE4A-F34C-554D-A6EA-F15E21478090}">
      <dgm:prSet/>
      <dgm:spPr/>
      <dgm:t>
        <a:bodyPr/>
        <a:lstStyle/>
        <a:p>
          <a:endParaRPr lang="en-US"/>
        </a:p>
      </dgm:t>
    </dgm:pt>
    <dgm:pt modelId="{6FCDD58D-2B7B-6B42-8CAB-4EA54AFFAB2B}" type="sibTrans" cxnId="{B163CE4A-F34C-554D-A6EA-F15E21478090}">
      <dgm:prSet/>
      <dgm:spPr/>
      <dgm:t>
        <a:bodyPr/>
        <a:lstStyle/>
        <a:p>
          <a:endParaRPr lang="en-US"/>
        </a:p>
      </dgm:t>
    </dgm:pt>
    <dgm:pt modelId="{1BF86CF3-5491-F843-9164-B21C53D387BF}">
      <dgm:prSet phldrT="[Text]" custT="1"/>
      <dgm:spPr/>
      <dgm:t>
        <a:bodyPr/>
        <a:lstStyle/>
        <a:p>
          <a:r>
            <a:rPr lang="en-US" sz="2000" b="1" dirty="0" smtClean="0"/>
            <a:t>NEMZETI NÉVTEREK (SZEMÉLY, TESTÜLETI, FÖLDRAJZI)</a:t>
          </a:r>
          <a:endParaRPr lang="en-US" sz="2000" b="1" dirty="0"/>
        </a:p>
      </dgm:t>
    </dgm:pt>
    <dgm:pt modelId="{8F1E0199-A729-394B-9AE5-C9912862A15E}" type="parTrans" cxnId="{D0AE47AB-9C1E-FC4B-BDB3-81A2AED5363A}">
      <dgm:prSet/>
      <dgm:spPr/>
      <dgm:t>
        <a:bodyPr/>
        <a:lstStyle/>
        <a:p>
          <a:endParaRPr lang="en-US"/>
        </a:p>
      </dgm:t>
    </dgm:pt>
    <dgm:pt modelId="{0AE8A335-A28E-B744-8890-7434AFDDC725}" type="sibTrans" cxnId="{D0AE47AB-9C1E-FC4B-BDB3-81A2AED5363A}">
      <dgm:prSet/>
      <dgm:spPr/>
      <dgm:t>
        <a:bodyPr/>
        <a:lstStyle/>
        <a:p>
          <a:endParaRPr lang="en-US"/>
        </a:p>
      </dgm:t>
    </dgm:pt>
    <dgm:pt modelId="{9109A3E7-544F-E545-A649-FF24E902A9A3}">
      <dgm:prSet phldrT="[Text]" custT="1"/>
      <dgm:spPr/>
      <dgm:t>
        <a:bodyPr/>
        <a:lstStyle/>
        <a:p>
          <a:r>
            <a:rPr lang="en-US" sz="2000" b="1" dirty="0" smtClean="0"/>
            <a:t>KÖNYVTÁRAKBAN DIGITALIZÁLT TARTALMAK GYŰJTÉSE</a:t>
          </a:r>
          <a:endParaRPr lang="en-US" sz="2000" b="1" dirty="0"/>
        </a:p>
      </dgm:t>
    </dgm:pt>
    <dgm:pt modelId="{6A06AE98-17DA-3B48-9B82-5B729D5B23AD}" type="parTrans" cxnId="{6FCD93F2-AA24-E046-B096-53E4E75F18F2}">
      <dgm:prSet/>
      <dgm:spPr/>
      <dgm:t>
        <a:bodyPr/>
        <a:lstStyle/>
        <a:p>
          <a:endParaRPr lang="en-US"/>
        </a:p>
      </dgm:t>
    </dgm:pt>
    <dgm:pt modelId="{3141B616-909A-5542-BF4E-4E32B76A10AF}" type="sibTrans" cxnId="{6FCD93F2-AA24-E046-B096-53E4E75F18F2}">
      <dgm:prSet/>
      <dgm:spPr/>
      <dgm:t>
        <a:bodyPr/>
        <a:lstStyle/>
        <a:p>
          <a:endParaRPr lang="en-US"/>
        </a:p>
      </dgm:t>
    </dgm:pt>
    <dgm:pt modelId="{B8517B13-516D-AE44-8BAE-3D673ABB3259}">
      <dgm:prSet phldrT="[Text]" custT="1"/>
      <dgm:spPr/>
      <dgm:t>
        <a:bodyPr/>
        <a:lstStyle/>
        <a:p>
          <a:r>
            <a:rPr lang="en-US" sz="2000" b="1" dirty="0" smtClean="0"/>
            <a:t>HOSSZÚ TÁVÚ MEGŐRZÉS</a:t>
          </a:r>
          <a:endParaRPr lang="en-US" sz="2000" b="1" dirty="0"/>
        </a:p>
      </dgm:t>
    </dgm:pt>
    <dgm:pt modelId="{4BB13554-3644-1845-9E1E-5E9167621394}" type="parTrans" cxnId="{360F79A8-4628-4D41-AA2B-F3FD3ADA30CA}">
      <dgm:prSet/>
      <dgm:spPr/>
      <dgm:t>
        <a:bodyPr/>
        <a:lstStyle/>
        <a:p>
          <a:endParaRPr lang="en-US"/>
        </a:p>
      </dgm:t>
    </dgm:pt>
    <dgm:pt modelId="{BB15E60D-4FB7-8146-82AF-3B119C4AC187}" type="sibTrans" cxnId="{360F79A8-4628-4D41-AA2B-F3FD3ADA30CA}">
      <dgm:prSet/>
      <dgm:spPr/>
      <dgm:t>
        <a:bodyPr/>
        <a:lstStyle/>
        <a:p>
          <a:endParaRPr lang="en-US"/>
        </a:p>
      </dgm:t>
    </dgm:pt>
    <dgm:pt modelId="{AAA4E039-6097-8341-8F09-F8841A582CCD}">
      <dgm:prSet phldrT="[Text]" custT="1"/>
      <dgm:spPr/>
      <dgm:t>
        <a:bodyPr/>
        <a:lstStyle/>
        <a:p>
          <a:r>
            <a:rPr lang="en-US" sz="2000" b="1" dirty="0" smtClean="0"/>
            <a:t>DIGITALIZÁLÁS DIGITÁLIS KÖNYVTÁRAK</a:t>
          </a:r>
          <a:endParaRPr lang="en-US" sz="2000" b="1" dirty="0"/>
        </a:p>
      </dgm:t>
    </dgm:pt>
    <dgm:pt modelId="{41DD2535-B140-1645-BC28-1A42A8456186}" type="parTrans" cxnId="{D6DB163F-4039-EC4F-8F90-B9A9442FE428}">
      <dgm:prSet/>
      <dgm:spPr/>
      <dgm:t>
        <a:bodyPr/>
        <a:lstStyle/>
        <a:p>
          <a:endParaRPr lang="en-US"/>
        </a:p>
      </dgm:t>
    </dgm:pt>
    <dgm:pt modelId="{42716438-46CF-3C44-8473-9BEA9ED00704}" type="sibTrans" cxnId="{D6DB163F-4039-EC4F-8F90-B9A9442FE428}">
      <dgm:prSet/>
      <dgm:spPr/>
      <dgm:t>
        <a:bodyPr/>
        <a:lstStyle/>
        <a:p>
          <a:endParaRPr lang="en-US"/>
        </a:p>
      </dgm:t>
    </dgm:pt>
    <dgm:pt modelId="{7E5CD6D2-64D3-284D-85D1-3A9F56C62AA4}" type="pres">
      <dgm:prSet presAssocID="{03EFBDD4-F08D-1C4C-9ADD-72B1B25ED8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04B12E-B905-CD43-9EFE-4E6E539C61E4}" type="pres">
      <dgm:prSet presAssocID="{03EFBDD4-F08D-1C4C-9ADD-72B1B25ED816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A4744AA1-C43E-E149-B897-4C480E77FAD2}" type="pres">
      <dgm:prSet presAssocID="{2CDDF216-E60E-B54D-9261-D6120B9F3FB5}" presName="centerShape" presStyleLbl="vennNode1" presStyleIdx="0" presStyleCnt="6" custScaleX="110418" custLinFactNeighborY="-1344"/>
      <dgm:spPr/>
      <dgm:t>
        <a:bodyPr/>
        <a:lstStyle/>
        <a:p>
          <a:endParaRPr lang="en-US"/>
        </a:p>
      </dgm:t>
    </dgm:pt>
    <dgm:pt modelId="{F2A74691-0AEB-F442-A7E8-46D8F0514EFF}" type="pres">
      <dgm:prSet presAssocID="{C7713BDE-091B-DE45-86F3-34A33F54E61A}" presName="node" presStyleLbl="vennNode1" presStyleIdx="1" presStyleCnt="6" custScaleX="168584" custRadScaleRad="103796" custRadScaleInc="-20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F7242-59DB-754D-B3DE-7A3EB696327E}" type="pres">
      <dgm:prSet presAssocID="{1BF86CF3-5491-F843-9164-B21C53D387BF}" presName="node" presStyleLbl="vennNode1" presStyleIdx="2" presStyleCnt="6" custScaleX="214357" custRadScaleRad="136169" custRadScaleInc="-16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13B5C-D42E-0249-ACE4-40A4CCAC7B1C}" type="pres">
      <dgm:prSet presAssocID="{9109A3E7-544F-E545-A649-FF24E902A9A3}" presName="node" presStyleLbl="vennNode1" presStyleIdx="3" presStyleCnt="6" custScaleX="170170" custRadScaleRad="128389" custRadScaleInc="-38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A01CA-084B-7E47-88DC-D728C0059DFB}" type="pres">
      <dgm:prSet presAssocID="{AAA4E039-6097-8341-8F09-F8841A582CCD}" presName="node" presStyleLbl="vennNode1" presStyleIdx="4" presStyleCnt="6" custScaleX="208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A198E-42F6-554A-B3F1-4B6D801FF561}" type="pres">
      <dgm:prSet presAssocID="{B8517B13-516D-AE44-8BAE-3D673ABB3259}" presName="node" presStyleLbl="vennNode1" presStyleIdx="5" presStyleCnt="6" custScaleX="156736" custRadScaleRad="114428" custRadScaleInc="-1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B163F-4039-EC4F-8F90-B9A9442FE428}" srcId="{2CDDF216-E60E-B54D-9261-D6120B9F3FB5}" destId="{AAA4E039-6097-8341-8F09-F8841A582CCD}" srcOrd="3" destOrd="0" parTransId="{41DD2535-B140-1645-BC28-1A42A8456186}" sibTransId="{42716438-46CF-3C44-8473-9BEA9ED00704}"/>
    <dgm:cxn modelId="{32B82758-F704-9A4C-9D60-E0C8F7DB6407}" type="presOf" srcId="{1BF86CF3-5491-F843-9164-B21C53D387BF}" destId="{329F7242-59DB-754D-B3DE-7A3EB696327E}" srcOrd="0" destOrd="0" presId="urn:microsoft.com/office/officeart/2005/8/layout/radial3"/>
    <dgm:cxn modelId="{97DCB4B1-8FDC-3C41-B6F7-164CC7D069A8}" srcId="{03EFBDD4-F08D-1C4C-9ADD-72B1B25ED816}" destId="{2CDDF216-E60E-B54D-9261-D6120B9F3FB5}" srcOrd="0" destOrd="0" parTransId="{A1636435-34DE-C44B-B591-42B882CF76DC}" sibTransId="{23A6BC48-27E2-D242-9DA6-5168C316FD62}"/>
    <dgm:cxn modelId="{D0AE47AB-9C1E-FC4B-BDB3-81A2AED5363A}" srcId="{2CDDF216-E60E-B54D-9261-D6120B9F3FB5}" destId="{1BF86CF3-5491-F843-9164-B21C53D387BF}" srcOrd="1" destOrd="0" parTransId="{8F1E0199-A729-394B-9AE5-C9912862A15E}" sibTransId="{0AE8A335-A28E-B744-8890-7434AFDDC725}"/>
    <dgm:cxn modelId="{6FCD93F2-AA24-E046-B096-53E4E75F18F2}" srcId="{2CDDF216-E60E-B54D-9261-D6120B9F3FB5}" destId="{9109A3E7-544F-E545-A649-FF24E902A9A3}" srcOrd="2" destOrd="0" parTransId="{6A06AE98-17DA-3B48-9B82-5B729D5B23AD}" sibTransId="{3141B616-909A-5542-BF4E-4E32B76A10AF}"/>
    <dgm:cxn modelId="{964915BA-E398-2E42-809F-1E2D38C903FE}" type="presOf" srcId="{2CDDF216-E60E-B54D-9261-D6120B9F3FB5}" destId="{A4744AA1-C43E-E149-B897-4C480E77FAD2}" srcOrd="0" destOrd="0" presId="urn:microsoft.com/office/officeart/2005/8/layout/radial3"/>
    <dgm:cxn modelId="{B163CE4A-F34C-554D-A6EA-F15E21478090}" srcId="{2CDDF216-E60E-B54D-9261-D6120B9F3FB5}" destId="{C7713BDE-091B-DE45-86F3-34A33F54E61A}" srcOrd="0" destOrd="0" parTransId="{F6A75D49-013E-2544-909B-9A9D4D3FC287}" sibTransId="{6FCDD58D-2B7B-6B42-8CAB-4EA54AFFAB2B}"/>
    <dgm:cxn modelId="{481A79B1-AC66-AC45-8BC3-772708A42B73}" type="presOf" srcId="{03EFBDD4-F08D-1C4C-9ADD-72B1B25ED816}" destId="{7E5CD6D2-64D3-284D-85D1-3A9F56C62AA4}" srcOrd="0" destOrd="0" presId="urn:microsoft.com/office/officeart/2005/8/layout/radial3"/>
    <dgm:cxn modelId="{4C664467-8EF3-084F-9447-D10A947AAE37}" type="presOf" srcId="{AAA4E039-6097-8341-8F09-F8841A582CCD}" destId="{773A01CA-084B-7E47-88DC-D728C0059DFB}" srcOrd="0" destOrd="0" presId="urn:microsoft.com/office/officeart/2005/8/layout/radial3"/>
    <dgm:cxn modelId="{609F113E-0904-A54B-A99B-3D84B9818063}" type="presOf" srcId="{9109A3E7-544F-E545-A649-FF24E902A9A3}" destId="{D4B13B5C-D42E-0249-ACE4-40A4CCAC7B1C}" srcOrd="0" destOrd="0" presId="urn:microsoft.com/office/officeart/2005/8/layout/radial3"/>
    <dgm:cxn modelId="{360F79A8-4628-4D41-AA2B-F3FD3ADA30CA}" srcId="{2CDDF216-E60E-B54D-9261-D6120B9F3FB5}" destId="{B8517B13-516D-AE44-8BAE-3D673ABB3259}" srcOrd="4" destOrd="0" parTransId="{4BB13554-3644-1845-9E1E-5E9167621394}" sibTransId="{BB15E60D-4FB7-8146-82AF-3B119C4AC187}"/>
    <dgm:cxn modelId="{70EAE067-CDFA-EE40-A783-71C559BDE24E}" type="presOf" srcId="{B8517B13-516D-AE44-8BAE-3D673ABB3259}" destId="{870A198E-42F6-554A-B3F1-4B6D801FF561}" srcOrd="0" destOrd="0" presId="urn:microsoft.com/office/officeart/2005/8/layout/radial3"/>
    <dgm:cxn modelId="{8FF3FF4E-C41C-4F4E-9396-CA455C715D5D}" type="presOf" srcId="{C7713BDE-091B-DE45-86F3-34A33F54E61A}" destId="{F2A74691-0AEB-F442-A7E8-46D8F0514EFF}" srcOrd="0" destOrd="0" presId="urn:microsoft.com/office/officeart/2005/8/layout/radial3"/>
    <dgm:cxn modelId="{403DA8CA-49E7-E246-9E54-1A2E973203AB}" type="presParOf" srcId="{7E5CD6D2-64D3-284D-85D1-3A9F56C62AA4}" destId="{7F04B12E-B905-CD43-9EFE-4E6E539C61E4}" srcOrd="0" destOrd="0" presId="urn:microsoft.com/office/officeart/2005/8/layout/radial3"/>
    <dgm:cxn modelId="{908E3C0D-E681-6844-81B0-A8811A016A41}" type="presParOf" srcId="{7F04B12E-B905-CD43-9EFE-4E6E539C61E4}" destId="{A4744AA1-C43E-E149-B897-4C480E77FAD2}" srcOrd="0" destOrd="0" presId="urn:microsoft.com/office/officeart/2005/8/layout/radial3"/>
    <dgm:cxn modelId="{8245E164-8A84-3448-8F18-DB02F1029E1C}" type="presParOf" srcId="{7F04B12E-B905-CD43-9EFE-4E6E539C61E4}" destId="{F2A74691-0AEB-F442-A7E8-46D8F0514EFF}" srcOrd="1" destOrd="0" presId="urn:microsoft.com/office/officeart/2005/8/layout/radial3"/>
    <dgm:cxn modelId="{50F5C8E0-1CD3-CB43-AA6E-CAFBCF71F191}" type="presParOf" srcId="{7F04B12E-B905-CD43-9EFE-4E6E539C61E4}" destId="{329F7242-59DB-754D-B3DE-7A3EB696327E}" srcOrd="2" destOrd="0" presId="urn:microsoft.com/office/officeart/2005/8/layout/radial3"/>
    <dgm:cxn modelId="{CD4E3669-4A1F-D64C-BDA4-45C07405F498}" type="presParOf" srcId="{7F04B12E-B905-CD43-9EFE-4E6E539C61E4}" destId="{D4B13B5C-D42E-0249-ACE4-40A4CCAC7B1C}" srcOrd="3" destOrd="0" presId="urn:microsoft.com/office/officeart/2005/8/layout/radial3"/>
    <dgm:cxn modelId="{A9B1F93E-B71E-2F49-81CF-E840D5811FD3}" type="presParOf" srcId="{7F04B12E-B905-CD43-9EFE-4E6E539C61E4}" destId="{773A01CA-084B-7E47-88DC-D728C0059DFB}" srcOrd="4" destOrd="0" presId="urn:microsoft.com/office/officeart/2005/8/layout/radial3"/>
    <dgm:cxn modelId="{67B88411-DF53-734A-8E63-D9CDADC28BE9}" type="presParOf" srcId="{7F04B12E-B905-CD43-9EFE-4E6E539C61E4}" destId="{870A198E-42F6-554A-B3F1-4B6D801FF56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44AA1-C43E-E149-B897-4C480E77FAD2}">
      <dsp:nvSpPr>
        <dsp:cNvPr id="0" name=""/>
        <dsp:cNvSpPr/>
      </dsp:nvSpPr>
      <dsp:spPr>
        <a:xfrm>
          <a:off x="2058027" y="1487593"/>
          <a:ext cx="3968478" cy="359405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NEMZETI KÖNYVTÁR</a:t>
          </a:r>
          <a:endParaRPr lang="en-US" sz="4200" b="1" kern="1200" dirty="0"/>
        </a:p>
      </dsp:txBody>
      <dsp:txXfrm>
        <a:off x="2639197" y="2013929"/>
        <a:ext cx="2806138" cy="2541378"/>
      </dsp:txXfrm>
    </dsp:sp>
    <dsp:sp modelId="{F2A74691-0AEB-F442-A7E8-46D8F0514EFF}">
      <dsp:nvSpPr>
        <dsp:cNvPr id="0" name=""/>
        <dsp:cNvSpPr/>
      </dsp:nvSpPr>
      <dsp:spPr>
        <a:xfrm>
          <a:off x="1911624" y="101585"/>
          <a:ext cx="3029496" cy="179702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WEBARCHIVÁLÁS</a:t>
          </a:r>
          <a:endParaRPr lang="en-US" sz="2000" b="1" kern="1200" dirty="0"/>
        </a:p>
      </dsp:txBody>
      <dsp:txXfrm>
        <a:off x="2355283" y="364753"/>
        <a:ext cx="2142178" cy="1270689"/>
      </dsp:txXfrm>
    </dsp:sp>
    <dsp:sp modelId="{329F7242-59DB-754D-B3DE-7A3EB696327E}">
      <dsp:nvSpPr>
        <dsp:cNvPr id="0" name=""/>
        <dsp:cNvSpPr/>
      </dsp:nvSpPr>
      <dsp:spPr>
        <a:xfrm>
          <a:off x="4750216" y="857252"/>
          <a:ext cx="3852049" cy="179702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NEMZETI NÉVTEREK (SZEMÉLY, TESTÜLETI, FÖLDRAJZI)</a:t>
          </a:r>
          <a:endParaRPr lang="en-US" sz="2000" b="1" kern="1200" dirty="0"/>
        </a:p>
      </dsp:txBody>
      <dsp:txXfrm>
        <a:off x="5314336" y="1120420"/>
        <a:ext cx="2723809" cy="1270689"/>
      </dsp:txXfrm>
    </dsp:sp>
    <dsp:sp modelId="{D4B13B5C-D42E-0249-ACE4-40A4CCAC7B1C}">
      <dsp:nvSpPr>
        <dsp:cNvPr id="0" name=""/>
        <dsp:cNvSpPr/>
      </dsp:nvSpPr>
      <dsp:spPr>
        <a:xfrm>
          <a:off x="5204056" y="3779590"/>
          <a:ext cx="3057997" cy="179702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KÖNYVTÁRAKBAN DIGITALIZÁLT TARTALMAK GYŰJTÉSE</a:t>
          </a:r>
          <a:endParaRPr lang="en-US" sz="2000" b="1" kern="1200" dirty="0"/>
        </a:p>
      </dsp:txBody>
      <dsp:txXfrm>
        <a:off x="5651889" y="4042758"/>
        <a:ext cx="2162331" cy="1270689"/>
      </dsp:txXfrm>
    </dsp:sp>
    <dsp:sp modelId="{773A01CA-084B-7E47-88DC-D728C0059DFB}">
      <dsp:nvSpPr>
        <dsp:cNvPr id="0" name=""/>
        <dsp:cNvSpPr/>
      </dsp:nvSpPr>
      <dsp:spPr>
        <a:xfrm>
          <a:off x="793022" y="4340489"/>
          <a:ext cx="3749924" cy="179702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DIGITALIZÁLÁS DIGITÁLIS KÖNYVTÁRAK</a:t>
          </a:r>
          <a:endParaRPr lang="en-US" sz="2000" b="1" kern="1200" dirty="0"/>
        </a:p>
      </dsp:txBody>
      <dsp:txXfrm>
        <a:off x="1342186" y="4603657"/>
        <a:ext cx="2651596" cy="1270689"/>
      </dsp:txXfrm>
    </dsp:sp>
    <dsp:sp modelId="{870A198E-42F6-554A-B3F1-4B6D801FF561}">
      <dsp:nvSpPr>
        <dsp:cNvPr id="0" name=""/>
        <dsp:cNvSpPr/>
      </dsp:nvSpPr>
      <dsp:spPr>
        <a:xfrm>
          <a:off x="0" y="1980000"/>
          <a:ext cx="2816585" cy="179702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HOSSZÚ TÁVÚ MEGŐRZÉS</a:t>
          </a:r>
          <a:endParaRPr lang="en-US" sz="2000" b="1" kern="1200" dirty="0"/>
        </a:p>
      </dsp:txBody>
      <dsp:txXfrm>
        <a:off x="412479" y="2243168"/>
        <a:ext cx="1991627" cy="127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EB5A-37C8-4BF8-BEE4-B0213ACEF869}" type="datetimeFigureOut">
              <a:rPr lang="nl-NL" smtClean="0"/>
              <a:t>13/10/17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42092-4D7A-4CC0-99CB-11AB46345C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39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 growing</a:t>
            </a:r>
            <a:r>
              <a:rPr lang="en-US" baseline="0" dirty="0" smtClean="0"/>
              <a:t> complexity; </a:t>
            </a:r>
            <a:r>
              <a:rPr lang="en-US" baseline="0" dirty="0" err="1" smtClean="0"/>
              <a:t>cooperations</a:t>
            </a:r>
            <a:r>
              <a:rPr lang="en-US" baseline="0" dirty="0" smtClean="0"/>
              <a:t> of well defined units; participating in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 growing</a:t>
            </a:r>
            <a:r>
              <a:rPr lang="en-US" baseline="0" dirty="0" smtClean="0"/>
              <a:t> complexity; </a:t>
            </a:r>
            <a:r>
              <a:rPr lang="en-US" baseline="0" dirty="0" err="1" smtClean="0"/>
              <a:t>cooperations</a:t>
            </a:r>
            <a:r>
              <a:rPr lang="en-US" baseline="0" dirty="0" smtClean="0"/>
              <a:t> of well defined units; participating in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 growing</a:t>
            </a:r>
            <a:r>
              <a:rPr lang="en-US" baseline="0" dirty="0" smtClean="0"/>
              <a:t> complexity; </a:t>
            </a:r>
            <a:r>
              <a:rPr lang="en-US" baseline="0" dirty="0" err="1" smtClean="0"/>
              <a:t>cooperations</a:t>
            </a:r>
            <a:r>
              <a:rPr lang="en-US" baseline="0" dirty="0" smtClean="0"/>
              <a:t> of well defined units; participating in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 growing</a:t>
            </a:r>
            <a:r>
              <a:rPr lang="en-US" baseline="0" dirty="0" smtClean="0"/>
              <a:t> complexity; </a:t>
            </a:r>
            <a:r>
              <a:rPr lang="en-US" baseline="0" dirty="0" err="1" smtClean="0"/>
              <a:t>cooperations</a:t>
            </a:r>
            <a:r>
              <a:rPr lang="en-US" baseline="0" dirty="0" smtClean="0"/>
              <a:t> of well defined units; participating in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 growing</a:t>
            </a:r>
            <a:r>
              <a:rPr lang="en-US" baseline="0" dirty="0" smtClean="0"/>
              <a:t> complexity; </a:t>
            </a:r>
            <a:r>
              <a:rPr lang="en-US" baseline="0" dirty="0" err="1" smtClean="0"/>
              <a:t>cooperations</a:t>
            </a:r>
            <a:r>
              <a:rPr lang="en-US" baseline="0" dirty="0" smtClean="0"/>
              <a:t> of well defined units; participating in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61DB-BFE5-3A49-97F3-B754FD4611A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 smtClean="0"/>
              <a:t>Drag and drop photo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6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83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17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3" y="5411269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Persons Title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11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11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7" y="1962179"/>
            <a:ext cx="3312385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78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7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64404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701" y="4415457"/>
            <a:ext cx="124060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45855" y="11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6" y="1990726"/>
            <a:ext cx="2016125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7" y="2833694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11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1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1" y="1987561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2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6" y="579661"/>
            <a:ext cx="2016125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7" y="1422628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11" y="1227362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1" y="257514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1" y="576489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2" y="579659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6" y="3645478"/>
            <a:ext cx="2016125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846137" y="4488446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11" y="4293179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1" y="5640964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1" y="3642305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2" y="3645475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31" y="1"/>
            <a:ext cx="4597172" cy="585094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30" y="259643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Closing Message</a:t>
            </a:r>
            <a:endParaRPr lang="en-US" dirty="0"/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7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1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9" y="1690437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9" y="2010987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9425" y="4983167"/>
            <a:ext cx="60325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2" y="5960862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4935547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4827588"/>
            <a:ext cx="635000" cy="60325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44" y="1108607"/>
            <a:ext cx="3853823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6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8" y="3229591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8" y="3588619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" y="587637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7" name="Picture 16" descr="ppt-because-tag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4827596"/>
            <a:ext cx="8216894" cy="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420-17E9-4D07-A7EC-736949170D09}" type="datetimeFigureOut">
              <a:rPr lang="nl-NL" smtClean="0"/>
              <a:pPr/>
              <a:t>13/10/17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44CF-E7F3-486E-B2FF-FF369D7DCFD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48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5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7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9F9F-94D3-45B8-B64D-CAE3F77B460D}" type="datetime1">
              <a:rPr lang="en-US" smtClean="0"/>
              <a:t>13/10/17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 - Not for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587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570D-B2FC-EF42-97F7-56297B884FB3}" type="datetimeFigureOut">
              <a:rPr lang="en-US" smtClean="0"/>
              <a:t>13/10/17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A4D7-9B70-E143-B028-20EF86E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50" r:id="rId13"/>
    <p:sldLayoutId id="2147483652" r:id="rId14"/>
    <p:sldLayoutId id="2147483661" r:id="rId15"/>
    <p:sldLayoutId id="2147483656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ebarchiválás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519434"/>
            <a:ext cx="8839200" cy="761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160" y="52026"/>
            <a:ext cx="9148160" cy="61401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404 NOT FOUND</a:t>
            </a:r>
          </a:p>
          <a:p>
            <a:r>
              <a:rPr lang="en-US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KI ŐRZI MEG AZ INTERNETET?</a:t>
            </a:r>
          </a:p>
          <a:p>
            <a:r>
              <a:rPr lang="en-US" sz="45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WEB </a:t>
            </a:r>
          </a:p>
          <a:p>
            <a:r>
              <a:rPr lang="en-US" sz="45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MINT A KULTURÁLIS </a:t>
            </a:r>
          </a:p>
          <a:p>
            <a:r>
              <a:rPr lang="en-US" sz="45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GYŰJTŐKÖR RÉSZE</a:t>
            </a:r>
          </a:p>
          <a:p>
            <a:endParaRPr lang="en-US" sz="70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70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600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53463"/>
            <a:ext cx="873045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000" b="1" spc="150" dirty="0" smtClean="0">
                <a:ln w="11430"/>
                <a:solidFill>
                  <a:srgbClr val="1737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LENDVAY </a:t>
            </a:r>
            <a:r>
              <a:rPr lang="en-US" sz="3000" b="1" spc="150" dirty="0">
                <a:ln w="11430"/>
                <a:solidFill>
                  <a:srgbClr val="1737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MIKLÓS</a:t>
            </a:r>
            <a:endParaRPr lang="en-US" sz="2600" b="1" spc="150" dirty="0">
              <a:ln w="11430"/>
              <a:solidFill>
                <a:srgbClr val="17375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600" b="1" spc="150" dirty="0">
                <a:ln w="11430"/>
                <a:solidFill>
                  <a:srgbClr val="1737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ORSZÁGOS SZÉCHÉNYI </a:t>
            </a:r>
            <a:r>
              <a:rPr lang="en-US" sz="2600" b="1" spc="150" dirty="0" smtClean="0">
                <a:ln w="11430"/>
                <a:solidFill>
                  <a:srgbClr val="1737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KÖNYVTÁR</a:t>
            </a:r>
            <a:endParaRPr lang="en-US" sz="2600" b="1" spc="150" dirty="0">
              <a:ln w="11430"/>
              <a:solidFill>
                <a:srgbClr val="17375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600" b="1" spc="150" dirty="0">
                <a:ln w="11430"/>
                <a:solidFill>
                  <a:srgbClr val="1737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Budapest, 2017. </a:t>
            </a:r>
            <a:r>
              <a:rPr lang="en-US" sz="2600" b="1" spc="150" dirty="0" err="1">
                <a:ln w="11430"/>
                <a:solidFill>
                  <a:srgbClr val="1737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október</a:t>
            </a:r>
            <a:r>
              <a:rPr lang="en-US" sz="2600" b="1" spc="150" dirty="0">
                <a:ln w="11430"/>
                <a:solidFill>
                  <a:srgbClr val="17375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13.</a:t>
            </a:r>
          </a:p>
          <a:p>
            <a:endParaRPr lang="en-US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7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3" y="2845463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56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2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1245" y="3934017"/>
            <a:ext cx="63574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</a:rPr>
              <a:t>AND EVER </a:t>
            </a:r>
          </a:p>
          <a:p>
            <a:pPr algn="r"/>
            <a:r>
              <a:rPr lang="en-US" sz="6000" dirty="0" smtClean="0">
                <a:solidFill>
                  <a:schemeClr val="bg1"/>
                </a:solidFill>
              </a:rPr>
              <a:t>EVOLVING SYSTEM!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224" y="-1"/>
            <a:ext cx="861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FORRADALOM: REKORDBÓL ENTITÁS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5" name="3 Título"/>
          <p:cNvSpPr txBox="1">
            <a:spLocks/>
          </p:cNvSpPr>
          <p:nvPr/>
        </p:nvSpPr>
        <p:spPr>
          <a:xfrm>
            <a:off x="123703" y="115889"/>
            <a:ext cx="8840787" cy="64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 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2" y="928689"/>
            <a:ext cx="34337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744914"/>
            <a:ext cx="1366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088" y="2714626"/>
            <a:ext cx="1223962" cy="8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Connettore 2 3"/>
          <p:cNvCxnSpPr>
            <a:cxnSpLocks noChangeShapeType="1"/>
          </p:cNvCxnSpPr>
          <p:nvPr/>
        </p:nvCxnSpPr>
        <p:spPr bwMode="auto">
          <a:xfrm flipH="1" flipV="1">
            <a:off x="1547813" y="3295649"/>
            <a:ext cx="863600" cy="34925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0" name="Connettore 2 19"/>
          <p:cNvCxnSpPr>
            <a:cxnSpLocks noChangeShapeType="1"/>
          </p:cNvCxnSpPr>
          <p:nvPr/>
        </p:nvCxnSpPr>
        <p:spPr bwMode="auto">
          <a:xfrm flipH="1">
            <a:off x="1979613" y="3919538"/>
            <a:ext cx="431800" cy="102235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" name="Connettore 2 21"/>
          <p:cNvCxnSpPr>
            <a:cxnSpLocks noChangeShapeType="1"/>
          </p:cNvCxnSpPr>
          <p:nvPr/>
        </p:nvCxnSpPr>
        <p:spPr bwMode="auto">
          <a:xfrm flipV="1">
            <a:off x="4284665" y="2492375"/>
            <a:ext cx="1831975" cy="1041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" name="Connettore 2 23"/>
          <p:cNvCxnSpPr>
            <a:cxnSpLocks noChangeShapeType="1"/>
          </p:cNvCxnSpPr>
          <p:nvPr/>
        </p:nvCxnSpPr>
        <p:spPr bwMode="auto">
          <a:xfrm flipV="1">
            <a:off x="4787900" y="4322764"/>
            <a:ext cx="1404938" cy="8080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" name="Connettore 2 25"/>
          <p:cNvCxnSpPr>
            <a:cxnSpLocks noChangeShapeType="1"/>
          </p:cNvCxnSpPr>
          <p:nvPr/>
        </p:nvCxnSpPr>
        <p:spPr bwMode="auto">
          <a:xfrm>
            <a:off x="3962402" y="5538788"/>
            <a:ext cx="2193925" cy="4111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040" y="1908175"/>
            <a:ext cx="10302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4868863"/>
            <a:ext cx="107791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asellaDiTesto 10"/>
          <p:cNvSpPr txBox="1">
            <a:spLocks noChangeArrowheads="1"/>
          </p:cNvSpPr>
          <p:nvPr/>
        </p:nvSpPr>
        <p:spPr bwMode="auto">
          <a:xfrm>
            <a:off x="6099177" y="1341439"/>
            <a:ext cx="2270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>
                <a:solidFill>
                  <a:schemeClr val="tx1"/>
                </a:solidFill>
              </a:rPr>
              <a:t>Shakespeare, William, 1564-1616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67" name="CasellaDiTesto 32"/>
          <p:cNvSpPr txBox="1">
            <a:spLocks noChangeArrowheads="1"/>
          </p:cNvSpPr>
          <p:nvPr/>
        </p:nvSpPr>
        <p:spPr bwMode="auto">
          <a:xfrm>
            <a:off x="6596064" y="1663701"/>
            <a:ext cx="2201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z-Cyrl-AZ" altLang="en-US" sz="1200">
                <a:solidFill>
                  <a:schemeClr val="tx1"/>
                </a:solidFill>
              </a:rPr>
              <a:t>Шекспир, У. 1564-1616 Уильям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68" name="CasellaDiTesto 33"/>
          <p:cNvSpPr txBox="1">
            <a:spLocks noChangeArrowheads="1"/>
          </p:cNvSpPr>
          <p:nvPr/>
        </p:nvSpPr>
        <p:spPr bwMode="auto">
          <a:xfrm>
            <a:off x="7015165" y="2063753"/>
            <a:ext cx="2056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200" dirty="0" err="1">
                <a:solidFill>
                  <a:schemeClr val="tx1"/>
                </a:solidFill>
              </a:rPr>
              <a:t>Saixpēr</a:t>
            </a:r>
            <a:r>
              <a:rPr lang="en-GB" altLang="en-US" sz="1200" dirty="0">
                <a:solidFill>
                  <a:schemeClr val="tx1"/>
                </a:solidFill>
              </a:rPr>
              <a:t>, </a:t>
            </a:r>
            <a:r>
              <a:rPr lang="en-GB" altLang="en-US" sz="1200" dirty="0" err="1">
                <a:solidFill>
                  <a:schemeClr val="tx1"/>
                </a:solidFill>
              </a:rPr>
              <a:t>Gouilliam</a:t>
            </a:r>
            <a:r>
              <a:rPr lang="en-GB" altLang="en-US" sz="1200" dirty="0">
                <a:solidFill>
                  <a:schemeClr val="tx1"/>
                </a:solidFill>
              </a:rPr>
              <a:t>, 1564-1616</a:t>
            </a:r>
          </a:p>
        </p:txBody>
      </p:sp>
      <p:sp>
        <p:nvSpPr>
          <p:cNvPr id="69" name="CasellaDiTesto 34"/>
          <p:cNvSpPr txBox="1">
            <a:spLocks noChangeArrowheads="1"/>
          </p:cNvSpPr>
          <p:nvPr/>
        </p:nvSpPr>
        <p:spPr bwMode="auto">
          <a:xfrm>
            <a:off x="6489702" y="3449639"/>
            <a:ext cx="97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>
                <a:solidFill>
                  <a:schemeClr val="tx1"/>
                </a:solidFill>
              </a:rPr>
              <a:t>As you like it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0" name="CasellaDiTesto 35"/>
          <p:cNvSpPr txBox="1">
            <a:spLocks noChangeArrowheads="1"/>
          </p:cNvSpPr>
          <p:nvPr/>
        </p:nvSpPr>
        <p:spPr bwMode="auto">
          <a:xfrm>
            <a:off x="7650165" y="3826651"/>
            <a:ext cx="1034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>
                <a:solidFill>
                  <a:schemeClr val="tx1"/>
                </a:solidFill>
              </a:rPr>
              <a:t>Come ti piace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CasellaDiTesto 36"/>
          <p:cNvSpPr txBox="1">
            <a:spLocks noChangeArrowheads="1"/>
          </p:cNvSpPr>
          <p:nvPr/>
        </p:nvSpPr>
        <p:spPr bwMode="auto">
          <a:xfrm>
            <a:off x="7461250" y="4200527"/>
            <a:ext cx="1492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en-US" sz="1200" dirty="0">
                <a:solidFill>
                  <a:schemeClr val="tx1"/>
                </a:solidFill>
              </a:rPr>
              <a:t>Comme il vous plaira</a:t>
            </a:r>
          </a:p>
        </p:txBody>
      </p:sp>
      <p:sp>
        <p:nvSpPr>
          <p:cNvPr id="72" name="CasellaDiTesto 37"/>
          <p:cNvSpPr txBox="1">
            <a:spLocks noChangeArrowheads="1"/>
          </p:cNvSpPr>
          <p:nvPr/>
        </p:nvSpPr>
        <p:spPr bwMode="auto">
          <a:xfrm>
            <a:off x="6316664" y="4978402"/>
            <a:ext cx="1595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>
                <a:solidFill>
                  <a:schemeClr val="tx1"/>
                </a:solidFill>
              </a:rPr>
              <a:t>Fathers and daughters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3" name="CasellaDiTesto 38"/>
          <p:cNvSpPr txBox="1">
            <a:spLocks noChangeArrowheads="1"/>
          </p:cNvSpPr>
          <p:nvPr/>
        </p:nvSpPr>
        <p:spPr bwMode="auto">
          <a:xfrm>
            <a:off x="7597104" y="5426077"/>
            <a:ext cx="9549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>
                <a:solidFill>
                  <a:schemeClr val="tx1"/>
                </a:solidFill>
              </a:rPr>
              <a:t>Padri e figlie 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4" name="CasellaDiTesto 40"/>
          <p:cNvSpPr txBox="1">
            <a:spLocks noChangeArrowheads="1"/>
          </p:cNvSpPr>
          <p:nvPr/>
        </p:nvSpPr>
        <p:spPr bwMode="auto">
          <a:xfrm>
            <a:off x="6573838" y="5715191"/>
            <a:ext cx="1018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 err="1">
                <a:solidFill>
                  <a:schemeClr val="tx1"/>
                </a:solidFill>
              </a:rPr>
              <a:t>Pères</a:t>
            </a:r>
            <a:r>
              <a:rPr lang="it-IT" altLang="en-US" sz="1200" dirty="0">
                <a:solidFill>
                  <a:schemeClr val="tx1"/>
                </a:solidFill>
              </a:rPr>
              <a:t> et </a:t>
            </a:r>
            <a:r>
              <a:rPr lang="it-IT" altLang="en-US" sz="1200" dirty="0" err="1">
                <a:solidFill>
                  <a:schemeClr val="tx1"/>
                </a:solidFill>
              </a:rPr>
              <a:t>filles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CasellaDiTesto 41"/>
          <p:cNvSpPr txBox="1">
            <a:spLocks noChangeArrowheads="1"/>
          </p:cNvSpPr>
          <p:nvPr/>
        </p:nvSpPr>
        <p:spPr bwMode="auto">
          <a:xfrm>
            <a:off x="311152" y="2354265"/>
            <a:ext cx="185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 err="1" smtClean="0"/>
              <a:t>Ahogy</a:t>
            </a:r>
            <a:r>
              <a:rPr lang="it-IT" altLang="en-US" sz="1200" dirty="0" smtClean="0"/>
              <a:t> </a:t>
            </a:r>
            <a:r>
              <a:rPr lang="it-IT" altLang="en-US" sz="1200" dirty="0" err="1" smtClean="0"/>
              <a:t>tetszik</a:t>
            </a:r>
            <a:r>
              <a:rPr lang="it-IT" altLang="en-US" sz="1200" dirty="0" smtClean="0">
                <a:solidFill>
                  <a:schemeClr val="tx1"/>
                </a:solidFill>
              </a:rPr>
              <a:t> [</a:t>
            </a:r>
            <a:r>
              <a:rPr lang="it-IT" altLang="en-US" sz="1200" dirty="0" err="1" smtClean="0"/>
              <a:t>nyomtatott</a:t>
            </a:r>
            <a:r>
              <a:rPr lang="it-IT" altLang="en-US" sz="1200" dirty="0" smtClean="0">
                <a:solidFill>
                  <a:schemeClr val="tx1"/>
                </a:solidFill>
              </a:rPr>
              <a:t>]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76" name="CasellaDiTesto 42"/>
          <p:cNvSpPr txBox="1">
            <a:spLocks noChangeArrowheads="1"/>
          </p:cNvSpPr>
          <p:nvPr/>
        </p:nvSpPr>
        <p:spPr bwMode="auto">
          <a:xfrm>
            <a:off x="46038" y="3529014"/>
            <a:ext cx="15377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 err="1" smtClean="0">
                <a:solidFill>
                  <a:schemeClr val="tx1"/>
                </a:solidFill>
              </a:rPr>
              <a:t>Ahogy</a:t>
            </a:r>
            <a:r>
              <a:rPr lang="it-IT" altLang="en-US" sz="1200" dirty="0" smtClean="0">
                <a:solidFill>
                  <a:schemeClr val="tx1"/>
                </a:solidFill>
              </a:rPr>
              <a:t> </a:t>
            </a:r>
            <a:r>
              <a:rPr lang="it-IT" altLang="en-US" sz="1200" dirty="0" err="1" smtClean="0">
                <a:solidFill>
                  <a:schemeClr val="tx1"/>
                </a:solidFill>
              </a:rPr>
              <a:t>tetszik</a:t>
            </a:r>
            <a:r>
              <a:rPr lang="it-IT" altLang="en-US" sz="1200" dirty="0" smtClean="0">
                <a:solidFill>
                  <a:schemeClr val="tx1"/>
                </a:solidFill>
              </a:rPr>
              <a:t> </a:t>
            </a:r>
            <a:r>
              <a:rPr lang="it-IT" altLang="en-US" sz="1200" dirty="0">
                <a:solidFill>
                  <a:schemeClr val="tx1"/>
                </a:solidFill>
              </a:rPr>
              <a:t>[</a:t>
            </a:r>
            <a:r>
              <a:rPr lang="it-IT" altLang="en-US" sz="1200" dirty="0" smtClean="0">
                <a:solidFill>
                  <a:schemeClr val="tx1"/>
                </a:solidFill>
              </a:rPr>
              <a:t>online</a:t>
            </a:r>
            <a:r>
              <a:rPr lang="it-IT" altLang="en-US" sz="1200" dirty="0">
                <a:solidFill>
                  <a:schemeClr val="tx1"/>
                </a:solidFill>
              </a:rPr>
              <a:t>]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CasellaDiTesto 43"/>
          <p:cNvSpPr txBox="1">
            <a:spLocks noChangeArrowheads="1"/>
          </p:cNvSpPr>
          <p:nvPr/>
        </p:nvSpPr>
        <p:spPr bwMode="auto">
          <a:xfrm>
            <a:off x="46040" y="4543426"/>
            <a:ext cx="1903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>
                <a:solidFill>
                  <a:schemeClr val="tx1"/>
                </a:solidFill>
              </a:rPr>
              <a:t>Cambridge </a:t>
            </a:r>
            <a:r>
              <a:rPr lang="it-IT" altLang="en-US" sz="1200" dirty="0" err="1">
                <a:solidFill>
                  <a:schemeClr val="tx1"/>
                </a:solidFill>
              </a:rPr>
              <a:t>University</a:t>
            </a:r>
            <a:r>
              <a:rPr lang="it-IT" altLang="en-US" sz="1200" dirty="0">
                <a:solidFill>
                  <a:schemeClr val="tx1"/>
                </a:solidFill>
              </a:rPr>
              <a:t> Press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78" name="CasellaDiTesto 44"/>
          <p:cNvSpPr txBox="1">
            <a:spLocks noChangeArrowheads="1"/>
          </p:cNvSpPr>
          <p:nvPr/>
        </p:nvSpPr>
        <p:spPr bwMode="auto">
          <a:xfrm>
            <a:off x="46038" y="5596785"/>
            <a:ext cx="1236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>
                <a:solidFill>
                  <a:schemeClr val="tx1"/>
                </a:solidFill>
              </a:rPr>
              <a:t>Cambridge Press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79" name="CasellaDiTesto 45"/>
          <p:cNvSpPr txBox="1">
            <a:spLocks noChangeArrowheads="1"/>
          </p:cNvSpPr>
          <p:nvPr/>
        </p:nvSpPr>
        <p:spPr bwMode="auto">
          <a:xfrm>
            <a:off x="-22413" y="5901585"/>
            <a:ext cx="1595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>
                <a:solidFill>
                  <a:schemeClr val="tx1"/>
                </a:solidFill>
              </a:rPr>
              <a:t>Cambridge </a:t>
            </a:r>
            <a:r>
              <a:rPr lang="it-IT" altLang="en-US" sz="1200" dirty="0" err="1">
                <a:solidFill>
                  <a:schemeClr val="tx1"/>
                </a:solidFill>
              </a:rPr>
              <a:t>Univ</a:t>
            </a:r>
            <a:r>
              <a:rPr lang="it-IT" altLang="en-US" sz="1200" dirty="0">
                <a:solidFill>
                  <a:schemeClr val="tx1"/>
                </a:solidFill>
              </a:rPr>
              <a:t>. Press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7650165" y="3394870"/>
            <a:ext cx="1018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dirty="0" err="1" smtClean="0"/>
              <a:t>Ahogy</a:t>
            </a:r>
            <a:r>
              <a:rPr lang="it-IT" altLang="en-US" sz="1200" dirty="0" smtClean="0"/>
              <a:t> </a:t>
            </a:r>
            <a:r>
              <a:rPr lang="it-IT" altLang="en-US" sz="1200" dirty="0" err="1" smtClean="0"/>
              <a:t>tetszik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78684" y="6355835"/>
            <a:ext cx="328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Forrás</a:t>
            </a:r>
            <a:r>
              <a:rPr lang="en-US" dirty="0"/>
              <a:t>: </a:t>
            </a:r>
            <a:r>
              <a:rPr lang="en-US" dirty="0" err="1" smtClean="0"/>
              <a:t>Tiziana</a:t>
            </a:r>
            <a:r>
              <a:rPr lang="en-US" dirty="0" smtClean="0"/>
              <a:t> </a:t>
            </a:r>
            <a:r>
              <a:rPr lang="en-US" dirty="0" err="1" smtClean="0"/>
              <a:t>Possemato</a:t>
            </a:r>
            <a:r>
              <a:rPr lang="en-US" dirty="0" smtClean="0"/>
              <a:t>, @cult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allAtOnce"/>
      <p:bldP spid="67" grpId="0" build="p"/>
      <p:bldP spid="68" grpId="0" build="p"/>
      <p:bldP spid="69" grpId="0" build="p"/>
      <p:bldP spid="70" grpId="0" build="p"/>
      <p:bldP spid="71" grpId="0" build="p"/>
      <p:bldP spid="72" grpId="0" build="p"/>
      <p:bldP spid="73" grpId="0" build="p"/>
      <p:bldP spid="74" grpId="0" build="p"/>
      <p:bldP spid="75" grpId="0" build="p"/>
      <p:bldP spid="76" grpId="0" build="p"/>
      <p:bldP spid="77" grpId="0" build="p"/>
      <p:bldP spid="78" grpId="0" build="p"/>
      <p:bldP spid="79" grpId="0" build="p"/>
      <p:bldP spid="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Webarchiválás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-368300"/>
            <a:ext cx="9842500" cy="69526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3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21" y="-152400"/>
            <a:ext cx="9325971" cy="6540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3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45096908"/>
              </p:ext>
            </p:extLst>
          </p:nvPr>
        </p:nvGraphicFramePr>
        <p:xfrm>
          <a:off x="235679" y="0"/>
          <a:ext cx="86022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40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0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0"/>
            <a:ext cx="8229600" cy="89039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0090"/>
                </a:solidFill>
                <a:latin typeface="+mn-lt"/>
              </a:rPr>
              <a:t>Országos</a:t>
            </a:r>
            <a:r>
              <a:rPr lang="en-US" b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+mn-lt"/>
              </a:rPr>
              <a:t>Könyvtári</a:t>
            </a:r>
            <a:r>
              <a:rPr lang="en-US" b="1" dirty="0" smtClean="0">
                <a:solidFill>
                  <a:srgbClr val="000090"/>
                </a:solidFill>
                <a:latin typeface="+mn-lt"/>
              </a:rPr>
              <a:t> Platform </a:t>
            </a:r>
            <a:r>
              <a:rPr lang="en-US" b="1" dirty="0" err="1" smtClean="0">
                <a:solidFill>
                  <a:srgbClr val="000090"/>
                </a:solidFill>
                <a:latin typeface="+mn-lt"/>
              </a:rPr>
              <a:t>moduljai</a:t>
            </a:r>
            <a:endParaRPr lang="en-US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3" name="Picture 2" descr="OKR rendszer áttekintő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1"/>
            <a:ext cx="9144000" cy="57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3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56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1" y="6248400"/>
            <a:ext cx="1060451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0253" y="6248400"/>
            <a:ext cx="5873751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212" y="32097"/>
            <a:ext cx="882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0"/>
                </a:solidFill>
              </a:rPr>
              <a:t>Webaratás</a:t>
            </a:r>
            <a:r>
              <a:rPr lang="en-US" sz="2400" b="1" dirty="0" smtClean="0">
                <a:solidFill>
                  <a:srgbClr val="000090"/>
                </a:solidFill>
              </a:rPr>
              <a:t> pilot </a:t>
            </a:r>
            <a:r>
              <a:rPr lang="en-US" sz="2400" b="1" dirty="0" err="1" smtClean="0">
                <a:solidFill>
                  <a:srgbClr val="000090"/>
                </a:solidFill>
              </a:rPr>
              <a:t>projekt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Webaratás honlap MEK OSZ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608062"/>
            <a:ext cx="7480300" cy="55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09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5" y="85726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1"/>
            <a:ext cx="8973759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446" y="82564"/>
            <a:ext cx="39497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 KÖNYVTÁRAK 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JÖVŐJE NYITOTT, 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ÉS RAJTUNK ÁLL</a:t>
            </a:r>
            <a:r>
              <a:rPr lang="en-US" sz="3400" b="1" dirty="0" smtClean="0">
                <a:solidFill>
                  <a:schemeClr val="bg1"/>
                </a:solidFill>
              </a:rPr>
              <a:t>!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chemeClr val="bg1"/>
                </a:solidFill>
              </a:rPr>
              <a:t>…10010110…</a:t>
            </a:r>
            <a:endParaRPr lang="en-US" sz="3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410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6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6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rgbClr val="3B749B"/>
                </a:solidFill>
              </a:rPr>
              <a:t>www.oszk.hu</a:t>
            </a:r>
            <a:r>
              <a:rPr lang="en-US" sz="2400" dirty="0" smtClean="0">
                <a:solidFill>
                  <a:srgbClr val="3B749B"/>
                </a:solidFill>
              </a:rPr>
              <a:t> , </a:t>
            </a:r>
            <a:r>
              <a:rPr lang="en-US" sz="2400" dirty="0" err="1">
                <a:solidFill>
                  <a:srgbClr val="3B749B"/>
                </a:solidFill>
              </a:rPr>
              <a:t>lendvay.miklos@oszk.hu</a:t>
            </a:r>
            <a:endParaRPr lang="en-US" sz="2400" dirty="0">
              <a:solidFill>
                <a:srgbClr val="3B74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3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5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2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2" name="Picture 1" descr="2016_04_11_STM_Tech_Trends_Outlook_20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3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5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2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7" name="Picture 6" descr="Adattérkép bogyó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6391098" cy="66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2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3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300" y="857262"/>
            <a:ext cx="34417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30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Youtube</a:t>
            </a:r>
          </a:p>
          <a:p>
            <a:pPr lvl="0" algn="ctr"/>
            <a:r>
              <a:rPr lang="hu-HU" sz="230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Slideshare </a:t>
            </a:r>
          </a:p>
          <a:p>
            <a:pPr lvl="0" algn="ctr"/>
            <a:r>
              <a:rPr lang="hu-HU" sz="230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Nyomtatott publikáció</a:t>
            </a:r>
          </a:p>
          <a:p>
            <a:pPr lvl="0" algn="ctr"/>
            <a:r>
              <a:rPr lang="hu-HU" sz="2300" dirty="0" smtClean="0">
                <a:solidFill>
                  <a:schemeClr val="tx2">
                    <a:lumMod val="50000"/>
                  </a:schemeClr>
                </a:solidFill>
                <a:latin typeface="Cambria"/>
                <a:cs typeface="Cambria"/>
              </a:rPr>
              <a:t>Elérhető link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24654"/>
            <a:ext cx="8597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Cambria"/>
                <a:cs typeface="Cambria"/>
              </a:rPr>
              <a:t>A PUBLIKÁCIÓK EGYIK FŐ ADATFORRÁSA: </a:t>
            </a:r>
          </a:p>
          <a:p>
            <a:pPr algn="ctr"/>
            <a:r>
              <a:rPr lang="en-US" sz="3200" b="1" dirty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Cambria"/>
                <a:cs typeface="Cambria"/>
              </a:rPr>
              <a:t>    A WEB</a:t>
            </a:r>
            <a:endParaRPr lang="en-US" sz="32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Dudás Webből lenni nyomtato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96" y="2273300"/>
            <a:ext cx="5333275" cy="4102100"/>
          </a:xfrm>
          <a:prstGeom prst="rect">
            <a:avLst/>
          </a:prstGeom>
        </p:spPr>
      </p:pic>
      <p:pic>
        <p:nvPicPr>
          <p:cNvPr id="5" name="Picture 4" descr="Dudás Webből lenni slidesh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9" y="1101872"/>
            <a:ext cx="3412794" cy="2298700"/>
          </a:xfrm>
          <a:prstGeom prst="rect">
            <a:avLst/>
          </a:prstGeom>
        </p:spPr>
      </p:pic>
      <p:pic>
        <p:nvPicPr>
          <p:cNvPr id="6" name="Picture 5" descr="Dudás Webből lenni youtu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3695700"/>
            <a:ext cx="3755095" cy="2079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2300" y="5736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=cK_p8jWmIBc</a:t>
            </a:r>
          </a:p>
        </p:txBody>
      </p:sp>
    </p:spTree>
    <p:extLst>
      <p:ext uri="{BB962C8B-B14F-4D97-AF65-F5344CB8AC3E}">
        <p14:creationId xmlns:p14="http://schemas.microsoft.com/office/powerpoint/2010/main" val="817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2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ebarchiválás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857262"/>
            <a:ext cx="9410700" cy="65138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3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134035"/>
            <a:ext cx="8140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Cambria"/>
                <a:cs typeface="Cambria"/>
              </a:rPr>
              <a:t>BURJÁNZÓ WEB – ÉLETSZERŰ KÁOSZ</a:t>
            </a:r>
            <a:endParaRPr lang="en-US" sz="32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396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3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6" name="Picture 5" descr="Webarchiválás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-80555"/>
            <a:ext cx="9499600" cy="63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2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3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1009662"/>
            <a:ext cx="8394700" cy="6109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dirty="0" smtClean="0">
                <a:latin typeface="Cambria"/>
                <a:cs typeface="Cambria"/>
              </a:rPr>
              <a:t>A szemantikus web egyik fő célja, hogy a webet adatbázishoz hasonló módon lehessen kezelni.</a:t>
            </a:r>
          </a:p>
          <a:p>
            <a:endParaRPr lang="hu-HU" sz="2300" dirty="0">
              <a:latin typeface="Cambria"/>
              <a:cs typeface="Cambria"/>
            </a:endParaRPr>
          </a:p>
          <a:p>
            <a:pPr algn="ctr"/>
            <a:r>
              <a:rPr lang="hu-HU" sz="2300" dirty="0" smtClean="0">
                <a:latin typeface="Cambria"/>
                <a:cs typeface="Cambria"/>
              </a:rPr>
              <a:t>Mit használ ehhez?</a:t>
            </a:r>
          </a:p>
          <a:p>
            <a:pPr algn="ctr"/>
            <a:endParaRPr lang="en-US" sz="2300" dirty="0">
              <a:latin typeface="Cambria"/>
              <a:cs typeface="Cambria"/>
            </a:endParaRPr>
          </a:p>
          <a:p>
            <a:pPr lvl="0" algn="ctr"/>
            <a:r>
              <a:rPr lang="en-US" sz="2300" dirty="0" smtClean="0">
                <a:latin typeface="Cambria"/>
                <a:cs typeface="Cambria"/>
              </a:rPr>
              <a:t>S</a:t>
            </a:r>
            <a:r>
              <a:rPr lang="hu-HU" sz="2300" dirty="0" smtClean="0">
                <a:latin typeface="Cambria"/>
                <a:cs typeface="Cambria"/>
              </a:rPr>
              <a:t>trukturált metaadatokat</a:t>
            </a:r>
          </a:p>
          <a:p>
            <a:pPr marL="342900" lvl="0" indent="-342900" algn="ctr">
              <a:buFontTx/>
              <a:buChar char="-"/>
            </a:pPr>
            <a:endParaRPr lang="hu-HU" sz="2300" dirty="0" smtClean="0">
              <a:latin typeface="Cambria"/>
              <a:cs typeface="Cambria"/>
            </a:endParaRPr>
          </a:p>
          <a:p>
            <a:pPr lvl="0" algn="ctr"/>
            <a:r>
              <a:rPr lang="hu-HU" sz="2300" dirty="0" smtClean="0">
                <a:latin typeface="Cambria"/>
                <a:cs typeface="Cambria"/>
              </a:rPr>
              <a:t>Kontrollált szótárakat</a:t>
            </a:r>
          </a:p>
          <a:p>
            <a:pPr marL="342900" lvl="0" indent="-342900" algn="ctr">
              <a:buFontTx/>
              <a:buChar char="-"/>
            </a:pPr>
            <a:endParaRPr lang="en-US" sz="2300" dirty="0">
              <a:latin typeface="Cambria"/>
              <a:cs typeface="Cambria"/>
            </a:endParaRPr>
          </a:p>
          <a:p>
            <a:pPr lvl="0" algn="ctr"/>
            <a:r>
              <a:rPr lang="hu-HU" sz="2300" dirty="0" smtClean="0">
                <a:latin typeface="Cambria"/>
                <a:cs typeface="Cambria"/>
              </a:rPr>
              <a:t>Kapcsolt adatokat</a:t>
            </a:r>
          </a:p>
          <a:p>
            <a:pPr lvl="0" algn="ctr"/>
            <a:endParaRPr lang="hu-HU" sz="2300" dirty="0" smtClean="0">
              <a:latin typeface="Cambria"/>
              <a:cs typeface="Cambria"/>
            </a:endParaRPr>
          </a:p>
          <a:p>
            <a:pPr lvl="0" algn="ctr"/>
            <a:r>
              <a:rPr lang="hu-HU" sz="2300" dirty="0" smtClean="0">
                <a:latin typeface="Cambria"/>
                <a:cs typeface="Cambria"/>
              </a:rPr>
              <a:t>NEMCSAK WEBEN LENNI, HANEM WEBBŐL LENNI   </a:t>
            </a:r>
          </a:p>
          <a:p>
            <a:pPr lvl="0" algn="ctr"/>
            <a:endParaRPr lang="hu-HU" sz="2300" dirty="0">
              <a:latin typeface="Cambria"/>
              <a:cs typeface="Cambria"/>
            </a:endParaRPr>
          </a:p>
          <a:p>
            <a:pPr lvl="0" algn="ctr"/>
            <a:r>
              <a:rPr lang="hu-HU" sz="2300" dirty="0" smtClean="0">
                <a:latin typeface="Cambria"/>
                <a:cs typeface="Cambria"/>
              </a:rPr>
              <a:t>A forrás egyedi megnevezése URI identifier = azonosító</a:t>
            </a:r>
          </a:p>
          <a:p>
            <a:pPr lvl="0"/>
            <a:endParaRPr lang="hu-HU" sz="2300" dirty="0" smtClean="0">
              <a:latin typeface="Cambria"/>
              <a:cs typeface="Cambria"/>
            </a:endParaRPr>
          </a:p>
          <a:p>
            <a:pPr lvl="0"/>
            <a:endParaRPr lang="hu-HU" sz="2300" dirty="0">
              <a:latin typeface="Cambria"/>
              <a:cs typeface="Cambria"/>
            </a:endParaRPr>
          </a:p>
          <a:p>
            <a:pPr lvl="0"/>
            <a:endParaRPr lang="hu-HU" sz="2300" dirty="0" smtClean="0">
              <a:latin typeface="Cambria"/>
              <a:cs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324535"/>
            <a:ext cx="8140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Cambria"/>
                <a:cs typeface="Cambria"/>
              </a:rPr>
              <a:t>SZEMANTIKUS WEB – AZ ADATOK WEBJE</a:t>
            </a:r>
            <a:endParaRPr lang="en-US" sz="32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8682" y="635583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Forrás</a:t>
            </a:r>
            <a:r>
              <a:rPr lang="en-US" dirty="0"/>
              <a:t>: </a:t>
            </a:r>
            <a:r>
              <a:rPr lang="en-US" dirty="0" smtClean="0"/>
              <a:t>dr. </a:t>
            </a:r>
            <a:r>
              <a:rPr lang="en-US" dirty="0" err="1" smtClean="0"/>
              <a:t>Dudás</a:t>
            </a:r>
            <a:r>
              <a:rPr lang="en-US" dirty="0" smtClean="0"/>
              <a:t> </a:t>
            </a:r>
            <a:r>
              <a:rPr lang="en-US" dirty="0" err="1" smtClean="0"/>
              <a:t>Anikó</a:t>
            </a:r>
            <a:r>
              <a:rPr lang="en-US" dirty="0" smtClean="0"/>
              <a:t>, PPKE BTK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2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64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3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2" name="Picture 1" descr="Linked open vocabula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3" y="213611"/>
            <a:ext cx="6845299" cy="66443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2834"/>
            <a:ext cx="2422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Cambria"/>
                <a:cs typeface="Cambria"/>
              </a:rPr>
              <a:t>KAPCSOLT NYÍLT SZÓTÁRAK</a:t>
            </a:r>
            <a:endParaRPr lang="en-US" sz="32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16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22413" y="2878511"/>
            <a:ext cx="3269925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7512" y="857256"/>
            <a:ext cx="0" cy="513416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22413" y="6248400"/>
            <a:ext cx="2169706" cy="609600"/>
          </a:xfrm>
          <a:prstGeom prst="rect">
            <a:avLst/>
          </a:prstGeom>
          <a:solidFill>
            <a:srgbClr val="3B749B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293" y="6248400"/>
            <a:ext cx="1100218" cy="609600"/>
          </a:xfrm>
          <a:prstGeom prst="rect">
            <a:avLst/>
          </a:prstGeom>
          <a:solidFill>
            <a:srgbClr val="36B6D7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7512" y="6248400"/>
            <a:ext cx="5896490" cy="609600"/>
          </a:xfrm>
          <a:prstGeom prst="rect">
            <a:avLst/>
          </a:prstGeom>
          <a:solidFill>
            <a:srgbClr val="8DE7F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1245" y="3934017"/>
            <a:ext cx="63574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</a:rPr>
              <a:t>AND EVER </a:t>
            </a:r>
          </a:p>
          <a:p>
            <a:pPr algn="r"/>
            <a:r>
              <a:rPr lang="en-US" sz="6000" dirty="0" smtClean="0">
                <a:solidFill>
                  <a:schemeClr val="bg1"/>
                </a:solidFill>
              </a:rPr>
              <a:t>EVOLVING SYSTEM!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224" y="-1"/>
            <a:ext cx="8612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A KÖNYVTÁR SZEMANTIKUS WEBJE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12" descr="C:\Users\tizianap\Desktop\ADLUG2013\RDA_immagi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688" y="1285876"/>
            <a:ext cx="1008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Users\tizianap\Desktop\ADLUG2013\LinkedData_immagin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2" y="4500563"/>
            <a:ext cx="1643063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:\Users\tizianap\Desktop\ADLUG2013\Bibframe_immagin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2071688"/>
            <a:ext cx="1143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tizianap\Desktop\ADLUG2013\FRAD_immagin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2000249"/>
            <a:ext cx="1428750" cy="107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tizianap\Desktop\ADLUG2013\ICP_immagin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2" y="4500563"/>
            <a:ext cx="8921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5"/>
          <p:cNvSpPr txBox="1">
            <a:spLocks noChangeArrowheads="1"/>
          </p:cNvSpPr>
          <p:nvPr/>
        </p:nvSpPr>
        <p:spPr bwMode="auto">
          <a:xfrm>
            <a:off x="285752" y="3071814"/>
            <a:ext cx="3857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1200" i="1" dirty="0" err="1">
                <a:solidFill>
                  <a:schemeClr val="tx1"/>
                </a:solidFill>
              </a:rPr>
              <a:t>Functional</a:t>
            </a:r>
            <a:r>
              <a:rPr lang="it-IT" altLang="en-US" sz="1200" i="1" dirty="0">
                <a:solidFill>
                  <a:schemeClr val="tx1"/>
                </a:solidFill>
              </a:rPr>
              <a:t> </a:t>
            </a:r>
            <a:r>
              <a:rPr lang="it-IT" altLang="en-US" sz="1200" i="1" dirty="0" err="1">
                <a:solidFill>
                  <a:schemeClr val="tx1"/>
                </a:solidFill>
              </a:rPr>
              <a:t>Requirements</a:t>
            </a:r>
            <a:r>
              <a:rPr lang="it-IT" altLang="en-US" sz="1200" i="1" dirty="0">
                <a:solidFill>
                  <a:schemeClr val="tx1"/>
                </a:solidFill>
              </a:rPr>
              <a:t> </a:t>
            </a:r>
            <a:r>
              <a:rPr lang="it-IT" altLang="en-US" sz="1200" i="1" dirty="0" err="1">
                <a:solidFill>
                  <a:schemeClr val="tx1"/>
                </a:solidFill>
              </a:rPr>
              <a:t>for</a:t>
            </a:r>
            <a:r>
              <a:rPr lang="it-IT" altLang="en-US" sz="1200" i="1" dirty="0">
                <a:solidFill>
                  <a:schemeClr val="tx1"/>
                </a:solidFill>
              </a:rPr>
              <a:t> Authority Data</a:t>
            </a:r>
          </a:p>
        </p:txBody>
      </p:sp>
      <p:sp>
        <p:nvSpPr>
          <p:cNvPr id="20" name="CasellaDiTesto 16"/>
          <p:cNvSpPr txBox="1">
            <a:spLocks noChangeArrowheads="1"/>
          </p:cNvSpPr>
          <p:nvPr/>
        </p:nvSpPr>
        <p:spPr bwMode="auto">
          <a:xfrm>
            <a:off x="1928815" y="4643439"/>
            <a:ext cx="3857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1200" i="1">
                <a:solidFill>
                  <a:schemeClr val="tx1"/>
                </a:solidFill>
              </a:rPr>
              <a:t>Functional Requirements for Bibliographic Records</a:t>
            </a:r>
          </a:p>
        </p:txBody>
      </p:sp>
      <p:sp>
        <p:nvSpPr>
          <p:cNvPr id="21" name="CasellaDiTesto 17"/>
          <p:cNvSpPr txBox="1">
            <a:spLocks noChangeArrowheads="1"/>
          </p:cNvSpPr>
          <p:nvPr/>
        </p:nvSpPr>
        <p:spPr bwMode="auto">
          <a:xfrm>
            <a:off x="3643315" y="2643189"/>
            <a:ext cx="3857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1200" i="1" dirty="0">
                <a:solidFill>
                  <a:schemeClr val="tx1"/>
                </a:solidFill>
              </a:rPr>
              <a:t>Resource </a:t>
            </a:r>
            <a:r>
              <a:rPr lang="it-IT" altLang="en-US" sz="1200" i="1" dirty="0" err="1">
                <a:solidFill>
                  <a:schemeClr val="tx1"/>
                </a:solidFill>
              </a:rPr>
              <a:t>Description</a:t>
            </a:r>
            <a:r>
              <a:rPr lang="it-IT" altLang="en-US" sz="1200" i="1" dirty="0">
                <a:solidFill>
                  <a:schemeClr val="tx1"/>
                </a:solidFill>
              </a:rPr>
              <a:t> and Access</a:t>
            </a:r>
          </a:p>
        </p:txBody>
      </p:sp>
      <p:sp>
        <p:nvSpPr>
          <p:cNvPr id="22" name="CasellaDiTesto 18"/>
          <p:cNvSpPr txBox="1">
            <a:spLocks noChangeArrowheads="1"/>
          </p:cNvSpPr>
          <p:nvPr/>
        </p:nvSpPr>
        <p:spPr bwMode="auto">
          <a:xfrm>
            <a:off x="2" y="5857877"/>
            <a:ext cx="3857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1200" i="1" dirty="0" err="1" smtClean="0">
                <a:solidFill>
                  <a:schemeClr val="tx1"/>
                </a:solidFill>
              </a:rPr>
              <a:t>Nemzetközi</a:t>
            </a:r>
            <a:r>
              <a:rPr lang="it-IT" altLang="en-US" sz="1200" i="1" dirty="0" smtClean="0">
                <a:solidFill>
                  <a:schemeClr val="tx1"/>
                </a:solidFill>
              </a:rPr>
              <a:t> </a:t>
            </a:r>
            <a:r>
              <a:rPr lang="it-IT" altLang="en-US" sz="1200" i="1" dirty="0" err="1" smtClean="0">
                <a:solidFill>
                  <a:schemeClr val="tx1"/>
                </a:solidFill>
              </a:rPr>
              <a:t>Katalogizálási</a:t>
            </a:r>
            <a:r>
              <a:rPr lang="it-IT" altLang="en-US" sz="1200" i="1" dirty="0" smtClean="0">
                <a:solidFill>
                  <a:schemeClr val="tx1"/>
                </a:solidFill>
              </a:rPr>
              <a:t> </a:t>
            </a:r>
            <a:r>
              <a:rPr lang="it-IT" altLang="en-US" sz="1200" i="1" dirty="0" err="1" smtClean="0">
                <a:solidFill>
                  <a:schemeClr val="tx1"/>
                </a:solidFill>
              </a:rPr>
              <a:t>Alapelvek</a:t>
            </a:r>
            <a:endParaRPr lang="it-IT" altLang="en-US" sz="1200" i="1" dirty="0">
              <a:solidFill>
                <a:schemeClr val="tx1"/>
              </a:solidFill>
            </a:endParaRPr>
          </a:p>
        </p:txBody>
      </p:sp>
      <p:sp>
        <p:nvSpPr>
          <p:cNvPr id="23" name="CasellaDiTesto 19"/>
          <p:cNvSpPr txBox="1">
            <a:spLocks noChangeArrowheads="1"/>
          </p:cNvSpPr>
          <p:nvPr/>
        </p:nvSpPr>
        <p:spPr bwMode="auto">
          <a:xfrm>
            <a:off x="5143502" y="5786439"/>
            <a:ext cx="2500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1200" i="1" dirty="0" err="1" smtClean="0">
                <a:solidFill>
                  <a:schemeClr val="tx1"/>
                </a:solidFill>
              </a:rPr>
              <a:t>Szemantikus</a:t>
            </a:r>
            <a:r>
              <a:rPr lang="it-IT" altLang="en-US" sz="1200" i="1" dirty="0" smtClean="0">
                <a:solidFill>
                  <a:schemeClr val="tx1"/>
                </a:solidFill>
              </a:rPr>
              <a:t> web / </a:t>
            </a:r>
            <a:r>
              <a:rPr lang="it-IT" altLang="en-US" sz="1200" i="1" dirty="0" err="1" smtClean="0">
                <a:solidFill>
                  <a:schemeClr val="tx1"/>
                </a:solidFill>
              </a:rPr>
              <a:t>kapcsolt</a:t>
            </a:r>
            <a:r>
              <a:rPr lang="it-IT" altLang="en-US" sz="1200" i="1" dirty="0" smtClean="0">
                <a:solidFill>
                  <a:schemeClr val="tx1"/>
                </a:solidFill>
              </a:rPr>
              <a:t> </a:t>
            </a:r>
            <a:r>
              <a:rPr lang="it-IT" altLang="en-US" sz="1200" i="1" dirty="0" err="1" smtClean="0">
                <a:solidFill>
                  <a:schemeClr val="tx1"/>
                </a:solidFill>
              </a:rPr>
              <a:t>adatok</a:t>
            </a:r>
            <a:endParaRPr lang="it-IT" altLang="en-US" sz="1200" i="1" dirty="0">
              <a:solidFill>
                <a:schemeClr val="tx1"/>
              </a:solidFill>
            </a:endParaRPr>
          </a:p>
        </p:txBody>
      </p:sp>
      <p:sp>
        <p:nvSpPr>
          <p:cNvPr id="24" name="CasellaDiTesto 20"/>
          <p:cNvSpPr txBox="1">
            <a:spLocks noChangeArrowheads="1"/>
          </p:cNvSpPr>
          <p:nvPr/>
        </p:nvSpPr>
        <p:spPr bwMode="auto">
          <a:xfrm>
            <a:off x="7143750" y="3643314"/>
            <a:ext cx="9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1200" i="1" dirty="0" smtClean="0">
                <a:solidFill>
                  <a:schemeClr val="tx1"/>
                </a:solidFill>
              </a:rPr>
              <a:t>BIBFRAME</a:t>
            </a:r>
            <a:endParaRPr lang="it-IT" altLang="en-US" sz="1200" i="1" dirty="0">
              <a:solidFill>
                <a:schemeClr val="tx1"/>
              </a:solidFill>
            </a:endParaRPr>
          </a:p>
        </p:txBody>
      </p:sp>
      <p:sp>
        <p:nvSpPr>
          <p:cNvPr id="25" name="CasellaDiTesto 21"/>
          <p:cNvSpPr txBox="1">
            <a:spLocks noChangeArrowheads="1"/>
          </p:cNvSpPr>
          <p:nvPr/>
        </p:nvSpPr>
        <p:spPr bwMode="auto">
          <a:xfrm>
            <a:off x="693774" y="1129630"/>
            <a:ext cx="3378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en-US" sz="2400" dirty="0" err="1" smtClean="0">
                <a:solidFill>
                  <a:schemeClr val="tx1"/>
                </a:solidFill>
              </a:rPr>
              <a:t>Merre</a:t>
            </a:r>
            <a:r>
              <a:rPr lang="it-IT" altLang="en-US" sz="2400" dirty="0" smtClean="0">
                <a:solidFill>
                  <a:schemeClr val="tx1"/>
                </a:solidFill>
              </a:rPr>
              <a:t> </a:t>
            </a:r>
            <a:r>
              <a:rPr lang="it-IT" altLang="en-US" sz="2400" dirty="0" err="1" smtClean="0">
                <a:solidFill>
                  <a:schemeClr val="tx1"/>
                </a:solidFill>
              </a:rPr>
              <a:t>tartunk</a:t>
            </a:r>
            <a:r>
              <a:rPr lang="it-IT" altLang="en-US" sz="2400" dirty="0" smtClean="0">
                <a:solidFill>
                  <a:schemeClr val="tx1"/>
                </a:solidFill>
              </a:rPr>
              <a:t>?</a:t>
            </a:r>
            <a:endParaRPr lang="it-IT" altLang="en-US" sz="2400" dirty="0">
              <a:solidFill>
                <a:schemeClr val="tx1"/>
              </a:solidFill>
            </a:endParaRPr>
          </a:p>
        </p:txBody>
      </p:sp>
      <p:pic>
        <p:nvPicPr>
          <p:cNvPr id="26" name="Picture 5" descr="C:\Users\tizianap\Desktop\ADLUG2013\frbr-group-1-entities-model3_immag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7" y="3571876"/>
            <a:ext cx="192881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ttore 4 26"/>
          <p:cNvCxnSpPr>
            <a:cxnSpLocks noChangeShapeType="1"/>
          </p:cNvCxnSpPr>
          <p:nvPr/>
        </p:nvCxnSpPr>
        <p:spPr bwMode="auto">
          <a:xfrm rot="5400000">
            <a:off x="3964782" y="2607469"/>
            <a:ext cx="1214439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Connettore 4 29"/>
          <p:cNvCxnSpPr>
            <a:cxnSpLocks noChangeShapeType="1"/>
          </p:cNvCxnSpPr>
          <p:nvPr/>
        </p:nvCxnSpPr>
        <p:spPr bwMode="auto">
          <a:xfrm rot="10800000" flipV="1">
            <a:off x="2428875" y="1714500"/>
            <a:ext cx="1785938" cy="714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Connettore 4 33"/>
          <p:cNvCxnSpPr>
            <a:cxnSpLocks noChangeShapeType="1"/>
          </p:cNvCxnSpPr>
          <p:nvPr/>
        </p:nvCxnSpPr>
        <p:spPr bwMode="auto">
          <a:xfrm>
            <a:off x="5286377" y="1928813"/>
            <a:ext cx="1643063" cy="85725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Connettore 4 35"/>
          <p:cNvCxnSpPr>
            <a:cxnSpLocks noChangeShapeType="1"/>
          </p:cNvCxnSpPr>
          <p:nvPr/>
        </p:nvCxnSpPr>
        <p:spPr bwMode="auto">
          <a:xfrm rot="16200000" flipH="1">
            <a:off x="4464846" y="2893220"/>
            <a:ext cx="1785937" cy="1285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" name="Connettore 4 37"/>
          <p:cNvCxnSpPr>
            <a:cxnSpLocks noChangeShapeType="1"/>
          </p:cNvCxnSpPr>
          <p:nvPr/>
        </p:nvCxnSpPr>
        <p:spPr bwMode="auto">
          <a:xfrm rot="10800000" flipV="1">
            <a:off x="4357690" y="3143251"/>
            <a:ext cx="2643187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Connettore 4 45"/>
          <p:cNvCxnSpPr>
            <a:cxnSpLocks noChangeShapeType="1"/>
          </p:cNvCxnSpPr>
          <p:nvPr/>
        </p:nvCxnSpPr>
        <p:spPr bwMode="auto">
          <a:xfrm rot="5400000">
            <a:off x="6107907" y="3750469"/>
            <a:ext cx="1000125" cy="3571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Connettore 4 50"/>
          <p:cNvCxnSpPr>
            <a:cxnSpLocks noChangeShapeType="1"/>
          </p:cNvCxnSpPr>
          <p:nvPr/>
        </p:nvCxnSpPr>
        <p:spPr bwMode="auto">
          <a:xfrm flipV="1">
            <a:off x="1785940" y="5072063"/>
            <a:ext cx="3786187" cy="28575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" name="Connettore 4 52"/>
          <p:cNvCxnSpPr>
            <a:cxnSpLocks noChangeShapeType="1"/>
          </p:cNvCxnSpPr>
          <p:nvPr/>
        </p:nvCxnSpPr>
        <p:spPr bwMode="auto">
          <a:xfrm>
            <a:off x="928688" y="3214689"/>
            <a:ext cx="1714500" cy="7858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" name="Connettore 4 56"/>
          <p:cNvCxnSpPr>
            <a:cxnSpLocks noChangeShapeType="1"/>
          </p:cNvCxnSpPr>
          <p:nvPr/>
        </p:nvCxnSpPr>
        <p:spPr bwMode="auto">
          <a:xfrm flipV="1">
            <a:off x="1857375" y="4143375"/>
            <a:ext cx="1143000" cy="9286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Connettore 2 58"/>
          <p:cNvCxnSpPr>
            <a:cxnSpLocks noChangeShapeType="1"/>
          </p:cNvCxnSpPr>
          <p:nvPr/>
        </p:nvCxnSpPr>
        <p:spPr bwMode="auto">
          <a:xfrm rot="10800000">
            <a:off x="2428875" y="3000375"/>
            <a:ext cx="43576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Connettore 2 66"/>
          <p:cNvCxnSpPr>
            <a:cxnSpLocks noChangeShapeType="1"/>
          </p:cNvCxnSpPr>
          <p:nvPr/>
        </p:nvCxnSpPr>
        <p:spPr bwMode="auto">
          <a:xfrm rot="10800000" flipV="1">
            <a:off x="1357313" y="2286000"/>
            <a:ext cx="2786062" cy="214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" name="Connettore 1 83"/>
          <p:cNvCxnSpPr>
            <a:cxnSpLocks noChangeShapeType="1"/>
          </p:cNvCxnSpPr>
          <p:nvPr/>
        </p:nvCxnSpPr>
        <p:spPr bwMode="auto">
          <a:xfrm>
            <a:off x="6786565" y="3429001"/>
            <a:ext cx="1428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Connettore 1 85"/>
          <p:cNvCxnSpPr>
            <a:cxnSpLocks noChangeShapeType="1"/>
          </p:cNvCxnSpPr>
          <p:nvPr/>
        </p:nvCxnSpPr>
        <p:spPr bwMode="auto">
          <a:xfrm rot="5400000">
            <a:off x="6859589" y="5143501"/>
            <a:ext cx="19986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Connettore 2 89"/>
          <p:cNvCxnSpPr>
            <a:cxnSpLocks noChangeShapeType="1"/>
          </p:cNvCxnSpPr>
          <p:nvPr/>
        </p:nvCxnSpPr>
        <p:spPr bwMode="auto">
          <a:xfrm rot="10800000">
            <a:off x="2643190" y="6143626"/>
            <a:ext cx="52149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" name="Picture 6" descr="C:\Users\tizianap\Desktop\ADLUG2013\Marc21.jpeg"/>
          <p:cNvSpPr>
            <a:spLocks noChangeAspect="1" noChangeArrowheads="1"/>
          </p:cNvSpPr>
          <p:nvPr/>
        </p:nvSpPr>
        <p:spPr bwMode="auto">
          <a:xfrm>
            <a:off x="6357940" y="10001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42" name="Connettore 4 92"/>
          <p:cNvCxnSpPr>
            <a:cxnSpLocks noChangeShapeType="1"/>
          </p:cNvCxnSpPr>
          <p:nvPr/>
        </p:nvCxnSpPr>
        <p:spPr bwMode="auto">
          <a:xfrm rot="10800000" flipV="1">
            <a:off x="5286377" y="1357313"/>
            <a:ext cx="1000125" cy="3571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Connettore 4 99"/>
          <p:cNvCxnSpPr>
            <a:cxnSpLocks noChangeShapeType="1"/>
          </p:cNvCxnSpPr>
          <p:nvPr/>
        </p:nvCxnSpPr>
        <p:spPr bwMode="auto">
          <a:xfrm rot="16200000" flipH="1">
            <a:off x="7143751" y="1500189"/>
            <a:ext cx="785813" cy="3571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" name="Connettore 1 104"/>
          <p:cNvCxnSpPr>
            <a:cxnSpLocks noChangeShapeType="1"/>
          </p:cNvCxnSpPr>
          <p:nvPr/>
        </p:nvCxnSpPr>
        <p:spPr bwMode="auto">
          <a:xfrm rot="10800000">
            <a:off x="7143752" y="1285875"/>
            <a:ext cx="2143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45" name="Immagine 38"/>
          <p:cNvPicPr>
            <a:picLocks noChangeAspect="1"/>
          </p:cNvPicPr>
          <p:nvPr/>
        </p:nvPicPr>
        <p:blipFill>
          <a:blip r:embed="rId9" cstate="print"/>
          <a:srcRect l="30995" t="12743" r="59972" b="72575"/>
          <a:stretch>
            <a:fillRect/>
          </a:stretch>
        </p:blipFill>
        <p:spPr bwMode="auto">
          <a:xfrm>
            <a:off x="6402388" y="920751"/>
            <a:ext cx="6651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78684" y="6355835"/>
            <a:ext cx="328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Forrás</a:t>
            </a:r>
            <a:r>
              <a:rPr lang="en-US" dirty="0"/>
              <a:t>: </a:t>
            </a:r>
            <a:r>
              <a:rPr lang="en-US" dirty="0" err="1" smtClean="0"/>
              <a:t>Tiziana</a:t>
            </a:r>
            <a:r>
              <a:rPr lang="en-US" dirty="0" smtClean="0"/>
              <a:t> </a:t>
            </a:r>
            <a:r>
              <a:rPr lang="en-US" dirty="0" err="1" smtClean="0"/>
              <a:t>Possemato</a:t>
            </a:r>
            <a:r>
              <a:rPr lang="en-US" dirty="0" smtClean="0"/>
              <a:t>, @cult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1e867eb-0ccf-46b3-a8be-678a344b568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271E37140C24AB06A56ABFA292675" ma:contentTypeVersion="60" ma:contentTypeDescription="Create a new document." ma:contentTypeScope="" ma:versionID="7ab3d4461d7ca32692cbeb699add8458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35e3ed17fab1f357347eb43be17fcb1a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3ADF13-55D1-45D1-AE6E-C34445ACEE5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A6131B0-DA74-4E6D-A960-4E279EA32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3060BA-8752-4AD0-B6A8-C4C6BE12A8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BFDAEBE-7587-42B4-A47C-37298049B70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b67d80f-331f-4b51-b18e-81b8c101c2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12560</TotalTime>
  <Words>384</Words>
  <Application>Microsoft Macintosh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Lendvay Miklós</cp:lastModifiedBy>
  <cp:revision>356</cp:revision>
  <dcterms:created xsi:type="dcterms:W3CDTF">2015-04-17T19:58:50Z</dcterms:created>
  <dcterms:modified xsi:type="dcterms:W3CDTF">2017-10-13T06:29:33Z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0x0101003C1271E37140C24AB06A56ABFA292675</vt:lpwstr>
  </property>
  <property fmtid="{D5CDD505-2E9C-101B-9397-08002B2CF9AE}" pid="3" name="_AdHocReviewCycleID">
    <vt:i4>-289264427</vt:i4>
  </property>
  <property fmtid="{D5CDD505-2E9C-101B-9397-08002B2CF9AE}" pid="4" name="_NewReviewCycle">
    <vt:lpwstr/>
  </property>
  <property fmtid="{D5CDD505-2E9C-101B-9397-08002B2CF9AE}" pid="5" name="_EmailSubject">
    <vt:lpwstr>IFLA - Membership session - Ideas for our session</vt:lpwstr>
  </property>
  <property fmtid="{D5CDD505-2E9C-101B-9397-08002B2CF9AE}" pid="6" name="_AuthorEmail">
    <vt:lpwstr>julie.seuront@oclc.org</vt:lpwstr>
  </property>
  <property fmtid="{D5CDD505-2E9C-101B-9397-08002B2CF9AE}" pid="7" name="_AuthorEmailDisplayName">
    <vt:lpwstr>Seuront,Julie</vt:lpwstr>
  </property>
</Properties>
</file>